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74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0"/>
  </p:normalViewPr>
  <p:slideViewPr>
    <p:cSldViewPr snapToGrid="0">
      <p:cViewPr varScale="1">
        <p:scale>
          <a:sx n="90" d="100"/>
          <a:sy n="90" d="100"/>
        </p:scale>
        <p:origin x="23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137347-6D0F-4833-86DE-568970466D59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FD5A013-4EAD-45B3-B790-6A877037BB4E}">
      <dgm:prSet/>
      <dgm:spPr/>
      <dgm:t>
        <a:bodyPr/>
        <a:lstStyle/>
        <a:p>
          <a:r>
            <a:rPr lang="en-US" b="1"/>
            <a:t>Based on Findings:</a:t>
          </a:r>
          <a:endParaRPr lang="en-US"/>
        </a:p>
      </dgm:t>
    </dgm:pt>
    <dgm:pt modelId="{4D1B67E7-494B-4E75-B139-224C865E5828}" type="parTrans" cxnId="{5A1A8661-A950-431D-99C0-0352C694EBC6}">
      <dgm:prSet/>
      <dgm:spPr/>
      <dgm:t>
        <a:bodyPr/>
        <a:lstStyle/>
        <a:p>
          <a:endParaRPr lang="en-US"/>
        </a:p>
      </dgm:t>
    </dgm:pt>
    <dgm:pt modelId="{5A5DDA19-413B-4B10-A1FC-5731DBFB1577}" type="sibTrans" cxnId="{5A1A8661-A950-431D-99C0-0352C694EBC6}">
      <dgm:prSet/>
      <dgm:spPr/>
      <dgm:t>
        <a:bodyPr/>
        <a:lstStyle/>
        <a:p>
          <a:endParaRPr lang="en-US"/>
        </a:p>
      </dgm:t>
    </dgm:pt>
    <dgm:pt modelId="{50BD0A57-BAFC-4EE6-84AB-C4915405B941}">
      <dgm:prSet/>
      <dgm:spPr/>
      <dgm:t>
        <a:bodyPr/>
        <a:lstStyle/>
        <a:p>
          <a:r>
            <a:rPr lang="en-US"/>
            <a:t>Species categories with higher proportions of endangered species should be prioritized for conservation efforts.</a:t>
          </a:r>
        </a:p>
      </dgm:t>
    </dgm:pt>
    <dgm:pt modelId="{0B007203-AD29-4083-88BB-E8F0C9424444}" type="parTrans" cxnId="{5BE18157-8E44-4038-99BB-251B43E44B3F}">
      <dgm:prSet/>
      <dgm:spPr/>
      <dgm:t>
        <a:bodyPr/>
        <a:lstStyle/>
        <a:p>
          <a:endParaRPr lang="en-US"/>
        </a:p>
      </dgm:t>
    </dgm:pt>
    <dgm:pt modelId="{FADBD458-2E69-4525-BC05-EC858E2D7306}" type="sibTrans" cxnId="{5BE18157-8E44-4038-99BB-251B43E44B3F}">
      <dgm:prSet/>
      <dgm:spPr/>
      <dgm:t>
        <a:bodyPr/>
        <a:lstStyle/>
        <a:p>
          <a:endParaRPr lang="en-US"/>
        </a:p>
      </dgm:t>
    </dgm:pt>
    <dgm:pt modelId="{AAAE8E93-99C0-4474-996A-ECD037209BE1}">
      <dgm:prSet/>
      <dgm:spPr/>
      <dgm:t>
        <a:bodyPr/>
        <a:lstStyle/>
        <a:p>
          <a:r>
            <a:rPr lang="en-US"/>
            <a:t>Specific attention should be given to species categories that showed the strongest correlation with endangered status.</a:t>
          </a:r>
        </a:p>
      </dgm:t>
    </dgm:pt>
    <dgm:pt modelId="{05EB995A-8386-4807-89A4-CA9E6368142F}" type="parTrans" cxnId="{18BD624D-9F52-42A7-9166-803A18B7145C}">
      <dgm:prSet/>
      <dgm:spPr/>
      <dgm:t>
        <a:bodyPr/>
        <a:lstStyle/>
        <a:p>
          <a:endParaRPr lang="en-US"/>
        </a:p>
      </dgm:t>
    </dgm:pt>
    <dgm:pt modelId="{E8622167-F74E-4473-8661-D05969C0CE5D}" type="sibTrans" cxnId="{18BD624D-9F52-42A7-9166-803A18B7145C}">
      <dgm:prSet/>
      <dgm:spPr/>
      <dgm:t>
        <a:bodyPr/>
        <a:lstStyle/>
        <a:p>
          <a:endParaRPr lang="en-US"/>
        </a:p>
      </dgm:t>
    </dgm:pt>
    <dgm:pt modelId="{61D229AD-B3E3-4E2C-ACC3-3082B228FA4C}">
      <dgm:prSet/>
      <dgm:spPr/>
      <dgm:t>
        <a:bodyPr/>
        <a:lstStyle/>
        <a:p>
          <a:r>
            <a:rPr lang="en-US"/>
            <a:t>Additional studies should be conducted to monitor changes over time and develop targeted conservation plans.</a:t>
          </a:r>
        </a:p>
      </dgm:t>
    </dgm:pt>
    <dgm:pt modelId="{45F1F01C-4A37-4A37-9383-E430125E0A69}" type="parTrans" cxnId="{E6FA027B-402B-4B91-ACE8-AEB73E6A6F36}">
      <dgm:prSet/>
      <dgm:spPr/>
      <dgm:t>
        <a:bodyPr/>
        <a:lstStyle/>
        <a:p>
          <a:endParaRPr lang="en-US"/>
        </a:p>
      </dgm:t>
    </dgm:pt>
    <dgm:pt modelId="{82649D7F-27A2-42FA-A29B-755BC4B5BE36}" type="sibTrans" cxnId="{E6FA027B-402B-4B91-ACE8-AEB73E6A6F36}">
      <dgm:prSet/>
      <dgm:spPr/>
      <dgm:t>
        <a:bodyPr/>
        <a:lstStyle/>
        <a:p>
          <a:endParaRPr lang="en-US"/>
        </a:p>
      </dgm:t>
    </dgm:pt>
    <dgm:pt modelId="{3A7DE290-F4FC-044D-8266-9E22406DCA2C}" type="pres">
      <dgm:prSet presAssocID="{BC137347-6D0F-4833-86DE-568970466D59}" presName="outerComposite" presStyleCnt="0">
        <dgm:presLayoutVars>
          <dgm:chMax val="5"/>
          <dgm:dir/>
          <dgm:resizeHandles val="exact"/>
        </dgm:presLayoutVars>
      </dgm:prSet>
      <dgm:spPr/>
    </dgm:pt>
    <dgm:pt modelId="{91816DFC-2366-E643-B627-979A5E780923}" type="pres">
      <dgm:prSet presAssocID="{BC137347-6D0F-4833-86DE-568970466D59}" presName="dummyMaxCanvas" presStyleCnt="0">
        <dgm:presLayoutVars/>
      </dgm:prSet>
      <dgm:spPr/>
    </dgm:pt>
    <dgm:pt modelId="{90C427E2-F080-484B-906D-CE77E5E4EDE5}" type="pres">
      <dgm:prSet presAssocID="{BC137347-6D0F-4833-86DE-568970466D59}" presName="FourNodes_1" presStyleLbl="node1" presStyleIdx="0" presStyleCnt="4" custLinFactNeighborX="-221" custLinFactNeighborY="-21456">
        <dgm:presLayoutVars>
          <dgm:bulletEnabled val="1"/>
        </dgm:presLayoutVars>
      </dgm:prSet>
      <dgm:spPr/>
    </dgm:pt>
    <dgm:pt modelId="{C727AA1B-A966-9940-9ED5-158805EB3CB1}" type="pres">
      <dgm:prSet presAssocID="{BC137347-6D0F-4833-86DE-568970466D59}" presName="FourNodes_2" presStyleLbl="node1" presStyleIdx="1" presStyleCnt="4">
        <dgm:presLayoutVars>
          <dgm:bulletEnabled val="1"/>
        </dgm:presLayoutVars>
      </dgm:prSet>
      <dgm:spPr/>
    </dgm:pt>
    <dgm:pt modelId="{7BB21FB5-6292-044B-A238-5D705C3E2B29}" type="pres">
      <dgm:prSet presAssocID="{BC137347-6D0F-4833-86DE-568970466D59}" presName="FourNodes_3" presStyleLbl="node1" presStyleIdx="2" presStyleCnt="4">
        <dgm:presLayoutVars>
          <dgm:bulletEnabled val="1"/>
        </dgm:presLayoutVars>
      </dgm:prSet>
      <dgm:spPr/>
    </dgm:pt>
    <dgm:pt modelId="{E59DFC3E-5E46-7046-8661-5DC01A748737}" type="pres">
      <dgm:prSet presAssocID="{BC137347-6D0F-4833-86DE-568970466D59}" presName="FourNodes_4" presStyleLbl="node1" presStyleIdx="3" presStyleCnt="4">
        <dgm:presLayoutVars>
          <dgm:bulletEnabled val="1"/>
        </dgm:presLayoutVars>
      </dgm:prSet>
      <dgm:spPr/>
    </dgm:pt>
    <dgm:pt modelId="{1F0696F5-2772-0B4F-9641-C50538C686CB}" type="pres">
      <dgm:prSet presAssocID="{BC137347-6D0F-4833-86DE-568970466D59}" presName="FourConn_1-2" presStyleLbl="fgAccFollowNode1" presStyleIdx="0" presStyleCnt="3">
        <dgm:presLayoutVars>
          <dgm:bulletEnabled val="1"/>
        </dgm:presLayoutVars>
      </dgm:prSet>
      <dgm:spPr/>
    </dgm:pt>
    <dgm:pt modelId="{E2D3416C-0FB5-274E-9871-E6FA3137852C}" type="pres">
      <dgm:prSet presAssocID="{BC137347-6D0F-4833-86DE-568970466D59}" presName="FourConn_2-3" presStyleLbl="fgAccFollowNode1" presStyleIdx="1" presStyleCnt="3">
        <dgm:presLayoutVars>
          <dgm:bulletEnabled val="1"/>
        </dgm:presLayoutVars>
      </dgm:prSet>
      <dgm:spPr/>
    </dgm:pt>
    <dgm:pt modelId="{05B39E2C-734F-6945-B12B-9F68577E6C14}" type="pres">
      <dgm:prSet presAssocID="{BC137347-6D0F-4833-86DE-568970466D59}" presName="FourConn_3-4" presStyleLbl="fgAccFollowNode1" presStyleIdx="2" presStyleCnt="3">
        <dgm:presLayoutVars>
          <dgm:bulletEnabled val="1"/>
        </dgm:presLayoutVars>
      </dgm:prSet>
      <dgm:spPr/>
    </dgm:pt>
    <dgm:pt modelId="{49E624C5-E315-6C42-A9AD-A63895891BB4}" type="pres">
      <dgm:prSet presAssocID="{BC137347-6D0F-4833-86DE-568970466D59}" presName="FourNodes_1_text" presStyleLbl="node1" presStyleIdx="3" presStyleCnt="4">
        <dgm:presLayoutVars>
          <dgm:bulletEnabled val="1"/>
        </dgm:presLayoutVars>
      </dgm:prSet>
      <dgm:spPr/>
    </dgm:pt>
    <dgm:pt modelId="{4C9FC2DC-6A7B-584B-B172-2177A38D2AFB}" type="pres">
      <dgm:prSet presAssocID="{BC137347-6D0F-4833-86DE-568970466D59}" presName="FourNodes_2_text" presStyleLbl="node1" presStyleIdx="3" presStyleCnt="4">
        <dgm:presLayoutVars>
          <dgm:bulletEnabled val="1"/>
        </dgm:presLayoutVars>
      </dgm:prSet>
      <dgm:spPr/>
    </dgm:pt>
    <dgm:pt modelId="{620CC894-A5F3-BF42-A455-42F7F64ABE9C}" type="pres">
      <dgm:prSet presAssocID="{BC137347-6D0F-4833-86DE-568970466D59}" presName="FourNodes_3_text" presStyleLbl="node1" presStyleIdx="3" presStyleCnt="4">
        <dgm:presLayoutVars>
          <dgm:bulletEnabled val="1"/>
        </dgm:presLayoutVars>
      </dgm:prSet>
      <dgm:spPr/>
    </dgm:pt>
    <dgm:pt modelId="{315861F4-5616-6949-9F1D-713E3074C6A9}" type="pres">
      <dgm:prSet presAssocID="{BC137347-6D0F-4833-86DE-568970466D59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8060A70E-26F5-BC45-99A7-7EDACA961B7F}" type="presOf" srcId="{1FD5A013-4EAD-45B3-B790-6A877037BB4E}" destId="{49E624C5-E315-6C42-A9AD-A63895891BB4}" srcOrd="1" destOrd="0" presId="urn:microsoft.com/office/officeart/2005/8/layout/vProcess5"/>
    <dgm:cxn modelId="{161DBE16-BA8E-5745-87B2-23C8DA292F78}" type="presOf" srcId="{5A5DDA19-413B-4B10-A1FC-5731DBFB1577}" destId="{1F0696F5-2772-0B4F-9641-C50538C686CB}" srcOrd="0" destOrd="0" presId="urn:microsoft.com/office/officeart/2005/8/layout/vProcess5"/>
    <dgm:cxn modelId="{CDAA671C-1FE8-B540-A5EC-A772674B3CD9}" type="presOf" srcId="{61D229AD-B3E3-4E2C-ACC3-3082B228FA4C}" destId="{E59DFC3E-5E46-7046-8661-5DC01A748737}" srcOrd="0" destOrd="0" presId="urn:microsoft.com/office/officeart/2005/8/layout/vProcess5"/>
    <dgm:cxn modelId="{A2413F27-ABBB-E44A-AA1E-251FC1BEBCC9}" type="presOf" srcId="{AAAE8E93-99C0-4474-996A-ECD037209BE1}" destId="{7BB21FB5-6292-044B-A238-5D705C3E2B29}" srcOrd="0" destOrd="0" presId="urn:microsoft.com/office/officeart/2005/8/layout/vProcess5"/>
    <dgm:cxn modelId="{84F9A027-6D86-8244-82AF-42624C6E8D48}" type="presOf" srcId="{50BD0A57-BAFC-4EE6-84AB-C4915405B941}" destId="{4C9FC2DC-6A7B-584B-B172-2177A38D2AFB}" srcOrd="1" destOrd="0" presId="urn:microsoft.com/office/officeart/2005/8/layout/vProcess5"/>
    <dgm:cxn modelId="{1B78032A-70CD-284C-AAA0-02F26AF2D715}" type="presOf" srcId="{1FD5A013-4EAD-45B3-B790-6A877037BB4E}" destId="{90C427E2-F080-484B-906D-CE77E5E4EDE5}" srcOrd="0" destOrd="0" presId="urn:microsoft.com/office/officeart/2005/8/layout/vProcess5"/>
    <dgm:cxn modelId="{18BD624D-9F52-42A7-9166-803A18B7145C}" srcId="{BC137347-6D0F-4833-86DE-568970466D59}" destId="{AAAE8E93-99C0-4474-996A-ECD037209BE1}" srcOrd="2" destOrd="0" parTransId="{05EB995A-8386-4807-89A4-CA9E6368142F}" sibTransId="{E8622167-F74E-4473-8661-D05969C0CE5D}"/>
    <dgm:cxn modelId="{367AB250-4F98-1741-9A4F-3D308CBE520C}" type="presOf" srcId="{50BD0A57-BAFC-4EE6-84AB-C4915405B941}" destId="{C727AA1B-A966-9940-9ED5-158805EB3CB1}" srcOrd="0" destOrd="0" presId="urn:microsoft.com/office/officeart/2005/8/layout/vProcess5"/>
    <dgm:cxn modelId="{5BE18157-8E44-4038-99BB-251B43E44B3F}" srcId="{BC137347-6D0F-4833-86DE-568970466D59}" destId="{50BD0A57-BAFC-4EE6-84AB-C4915405B941}" srcOrd="1" destOrd="0" parTransId="{0B007203-AD29-4083-88BB-E8F0C9424444}" sibTransId="{FADBD458-2E69-4525-BC05-EC858E2D7306}"/>
    <dgm:cxn modelId="{5A1A8661-A950-431D-99C0-0352C694EBC6}" srcId="{BC137347-6D0F-4833-86DE-568970466D59}" destId="{1FD5A013-4EAD-45B3-B790-6A877037BB4E}" srcOrd="0" destOrd="0" parTransId="{4D1B67E7-494B-4E75-B139-224C865E5828}" sibTransId="{5A5DDA19-413B-4B10-A1FC-5731DBFB1577}"/>
    <dgm:cxn modelId="{FCE9C177-4F8C-2945-9351-B4B6907C7006}" type="presOf" srcId="{AAAE8E93-99C0-4474-996A-ECD037209BE1}" destId="{620CC894-A5F3-BF42-A455-42F7F64ABE9C}" srcOrd="1" destOrd="0" presId="urn:microsoft.com/office/officeart/2005/8/layout/vProcess5"/>
    <dgm:cxn modelId="{E6FA027B-402B-4B91-ACE8-AEB73E6A6F36}" srcId="{BC137347-6D0F-4833-86DE-568970466D59}" destId="{61D229AD-B3E3-4E2C-ACC3-3082B228FA4C}" srcOrd="3" destOrd="0" parTransId="{45F1F01C-4A37-4A37-9383-E430125E0A69}" sibTransId="{82649D7F-27A2-42FA-A29B-755BC4B5BE36}"/>
    <dgm:cxn modelId="{049EA27E-0276-3545-85A1-7E6CC4318977}" type="presOf" srcId="{FADBD458-2E69-4525-BC05-EC858E2D7306}" destId="{E2D3416C-0FB5-274E-9871-E6FA3137852C}" srcOrd="0" destOrd="0" presId="urn:microsoft.com/office/officeart/2005/8/layout/vProcess5"/>
    <dgm:cxn modelId="{94226C86-1D1D-7847-9F0C-DA36AFE31E15}" type="presOf" srcId="{E8622167-F74E-4473-8661-D05969C0CE5D}" destId="{05B39E2C-734F-6945-B12B-9F68577E6C14}" srcOrd="0" destOrd="0" presId="urn:microsoft.com/office/officeart/2005/8/layout/vProcess5"/>
    <dgm:cxn modelId="{6E977FB5-B6EA-2149-816B-6246B0EC2AB7}" type="presOf" srcId="{BC137347-6D0F-4833-86DE-568970466D59}" destId="{3A7DE290-F4FC-044D-8266-9E22406DCA2C}" srcOrd="0" destOrd="0" presId="urn:microsoft.com/office/officeart/2005/8/layout/vProcess5"/>
    <dgm:cxn modelId="{D71F24BF-8F0A-DC42-84A8-31E9914600C8}" type="presOf" srcId="{61D229AD-B3E3-4E2C-ACC3-3082B228FA4C}" destId="{315861F4-5616-6949-9F1D-713E3074C6A9}" srcOrd="1" destOrd="0" presId="urn:microsoft.com/office/officeart/2005/8/layout/vProcess5"/>
    <dgm:cxn modelId="{7A5B1057-8FDC-624E-A9F8-86D32F0A6FE2}" type="presParOf" srcId="{3A7DE290-F4FC-044D-8266-9E22406DCA2C}" destId="{91816DFC-2366-E643-B627-979A5E780923}" srcOrd="0" destOrd="0" presId="urn:microsoft.com/office/officeart/2005/8/layout/vProcess5"/>
    <dgm:cxn modelId="{0CDDFB76-5ED2-FE4F-A162-584CBC780FAB}" type="presParOf" srcId="{3A7DE290-F4FC-044D-8266-9E22406DCA2C}" destId="{90C427E2-F080-484B-906D-CE77E5E4EDE5}" srcOrd="1" destOrd="0" presId="urn:microsoft.com/office/officeart/2005/8/layout/vProcess5"/>
    <dgm:cxn modelId="{BE85F2E2-198C-C54F-A339-E3EDD109020B}" type="presParOf" srcId="{3A7DE290-F4FC-044D-8266-9E22406DCA2C}" destId="{C727AA1B-A966-9940-9ED5-158805EB3CB1}" srcOrd="2" destOrd="0" presId="urn:microsoft.com/office/officeart/2005/8/layout/vProcess5"/>
    <dgm:cxn modelId="{A2CEB51E-BB5B-B24A-9DF7-855D16C3C7E6}" type="presParOf" srcId="{3A7DE290-F4FC-044D-8266-9E22406DCA2C}" destId="{7BB21FB5-6292-044B-A238-5D705C3E2B29}" srcOrd="3" destOrd="0" presId="urn:microsoft.com/office/officeart/2005/8/layout/vProcess5"/>
    <dgm:cxn modelId="{F405369B-1F2B-EA45-9CE5-D56A9E6CFC35}" type="presParOf" srcId="{3A7DE290-F4FC-044D-8266-9E22406DCA2C}" destId="{E59DFC3E-5E46-7046-8661-5DC01A748737}" srcOrd="4" destOrd="0" presId="urn:microsoft.com/office/officeart/2005/8/layout/vProcess5"/>
    <dgm:cxn modelId="{E4B803B5-3859-404C-948B-86B43F733C73}" type="presParOf" srcId="{3A7DE290-F4FC-044D-8266-9E22406DCA2C}" destId="{1F0696F5-2772-0B4F-9641-C50538C686CB}" srcOrd="5" destOrd="0" presId="urn:microsoft.com/office/officeart/2005/8/layout/vProcess5"/>
    <dgm:cxn modelId="{DBBB7A7C-5DD5-5A4F-B8FC-84DB39CCCC6D}" type="presParOf" srcId="{3A7DE290-F4FC-044D-8266-9E22406DCA2C}" destId="{E2D3416C-0FB5-274E-9871-E6FA3137852C}" srcOrd="6" destOrd="0" presId="urn:microsoft.com/office/officeart/2005/8/layout/vProcess5"/>
    <dgm:cxn modelId="{E71FB2FE-64A8-3E4B-A51C-5B5DB83C6868}" type="presParOf" srcId="{3A7DE290-F4FC-044D-8266-9E22406DCA2C}" destId="{05B39E2C-734F-6945-B12B-9F68577E6C14}" srcOrd="7" destOrd="0" presId="urn:microsoft.com/office/officeart/2005/8/layout/vProcess5"/>
    <dgm:cxn modelId="{653B55BD-23AF-AC48-A116-59ED1E1925C4}" type="presParOf" srcId="{3A7DE290-F4FC-044D-8266-9E22406DCA2C}" destId="{49E624C5-E315-6C42-A9AD-A63895891BB4}" srcOrd="8" destOrd="0" presId="urn:microsoft.com/office/officeart/2005/8/layout/vProcess5"/>
    <dgm:cxn modelId="{59508BCF-35B5-864B-84CB-F4FE56E8322D}" type="presParOf" srcId="{3A7DE290-F4FC-044D-8266-9E22406DCA2C}" destId="{4C9FC2DC-6A7B-584B-B172-2177A38D2AFB}" srcOrd="9" destOrd="0" presId="urn:microsoft.com/office/officeart/2005/8/layout/vProcess5"/>
    <dgm:cxn modelId="{A42D62ED-4E29-0142-A41D-A12D8E679828}" type="presParOf" srcId="{3A7DE290-F4FC-044D-8266-9E22406DCA2C}" destId="{620CC894-A5F3-BF42-A455-42F7F64ABE9C}" srcOrd="10" destOrd="0" presId="urn:microsoft.com/office/officeart/2005/8/layout/vProcess5"/>
    <dgm:cxn modelId="{F7114A69-9462-F94A-BC42-AB5782CED2A6}" type="presParOf" srcId="{3A7DE290-F4FC-044D-8266-9E22406DCA2C}" destId="{315861F4-5616-6949-9F1D-713E3074C6A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C427E2-F080-484B-906D-CE77E5E4EDE5}">
      <dsp:nvSpPr>
        <dsp:cNvPr id="0" name=""/>
        <dsp:cNvSpPr/>
      </dsp:nvSpPr>
      <dsp:spPr>
        <a:xfrm>
          <a:off x="0" y="0"/>
          <a:ext cx="3937349" cy="7990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Based on Findings:</a:t>
          </a:r>
          <a:endParaRPr lang="en-US" sz="1100" kern="1200"/>
        </a:p>
      </dsp:txBody>
      <dsp:txXfrm>
        <a:off x="23404" y="23404"/>
        <a:ext cx="3007553" cy="752276"/>
      </dsp:txXfrm>
    </dsp:sp>
    <dsp:sp modelId="{C727AA1B-A966-9940-9ED5-158805EB3CB1}">
      <dsp:nvSpPr>
        <dsp:cNvPr id="0" name=""/>
        <dsp:cNvSpPr/>
      </dsp:nvSpPr>
      <dsp:spPr>
        <a:xfrm>
          <a:off x="329753" y="944371"/>
          <a:ext cx="3937349" cy="7990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Species categories with higher proportions of endangered species should be prioritized for conservation efforts.</a:t>
          </a:r>
        </a:p>
      </dsp:txBody>
      <dsp:txXfrm>
        <a:off x="353157" y="967775"/>
        <a:ext cx="3041383" cy="752276"/>
      </dsp:txXfrm>
    </dsp:sp>
    <dsp:sp modelId="{7BB21FB5-6292-044B-A238-5D705C3E2B29}">
      <dsp:nvSpPr>
        <dsp:cNvPr id="0" name=""/>
        <dsp:cNvSpPr/>
      </dsp:nvSpPr>
      <dsp:spPr>
        <a:xfrm>
          <a:off x="654584" y="1888744"/>
          <a:ext cx="3937349" cy="7990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Specific attention should be given to species categories that showed the strongest correlation with endangered status.</a:t>
          </a:r>
        </a:p>
      </dsp:txBody>
      <dsp:txXfrm>
        <a:off x="677988" y="1912148"/>
        <a:ext cx="3046305" cy="752276"/>
      </dsp:txXfrm>
    </dsp:sp>
    <dsp:sp modelId="{E59DFC3E-5E46-7046-8661-5DC01A748737}">
      <dsp:nvSpPr>
        <dsp:cNvPr id="0" name=""/>
        <dsp:cNvSpPr/>
      </dsp:nvSpPr>
      <dsp:spPr>
        <a:xfrm>
          <a:off x="984337" y="2833116"/>
          <a:ext cx="3937349" cy="7990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Additional studies should be conducted to monitor changes over time and develop targeted conservation plans.</a:t>
          </a:r>
        </a:p>
      </dsp:txBody>
      <dsp:txXfrm>
        <a:off x="1007741" y="2856520"/>
        <a:ext cx="3041383" cy="752276"/>
      </dsp:txXfrm>
    </dsp:sp>
    <dsp:sp modelId="{1F0696F5-2772-0B4F-9641-C50538C686CB}">
      <dsp:nvSpPr>
        <dsp:cNvPr id="0" name=""/>
        <dsp:cNvSpPr/>
      </dsp:nvSpPr>
      <dsp:spPr>
        <a:xfrm>
          <a:off x="3417945" y="612025"/>
          <a:ext cx="519404" cy="5194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3534811" y="612025"/>
        <a:ext cx="285672" cy="390852"/>
      </dsp:txXfrm>
    </dsp:sp>
    <dsp:sp modelId="{E2D3416C-0FB5-274E-9871-E6FA3137852C}">
      <dsp:nvSpPr>
        <dsp:cNvPr id="0" name=""/>
        <dsp:cNvSpPr/>
      </dsp:nvSpPr>
      <dsp:spPr>
        <a:xfrm>
          <a:off x="3747698" y="1556397"/>
          <a:ext cx="519404" cy="5194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3864564" y="1556397"/>
        <a:ext cx="285672" cy="390852"/>
      </dsp:txXfrm>
    </dsp:sp>
    <dsp:sp modelId="{05B39E2C-734F-6945-B12B-9F68577E6C14}">
      <dsp:nvSpPr>
        <dsp:cNvPr id="0" name=""/>
        <dsp:cNvSpPr/>
      </dsp:nvSpPr>
      <dsp:spPr>
        <a:xfrm>
          <a:off x="4072529" y="2500769"/>
          <a:ext cx="519404" cy="5194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189395" y="2500769"/>
        <a:ext cx="285672" cy="3908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83632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60864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3329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26282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5969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91961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6162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45379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92293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4024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93714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18801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93132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95841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3/18/25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758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  <p:sldLayoutId id="2147484084" r:id="rId10"/>
    <p:sldLayoutId id="2147484085" r:id="rId11"/>
    <p:sldLayoutId id="2147484086" r:id="rId12"/>
    <p:sldLayoutId id="2147484087" r:id="rId13"/>
    <p:sldLayoutId id="2147484088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1462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pxhere.com/en/photo/1112427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Bildobjekt 16" descr="En bild som visar landskap, utomhus, moln, natur&#10;&#10;AI-genererat innehåll kan vara felaktigt.">
            <a:extLst>
              <a:ext uri="{FF2B5EF4-FFF2-40B4-BE49-F238E27FC236}">
                <a16:creationId xmlns:a16="http://schemas.microsoft.com/office/drawing/2014/main" id="{43562D90-EF38-5BBA-86F7-D2824CB57D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519" r="180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8499DD13-F9E1-0782-5060-17AD5743F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3732453"/>
          </a:xfrm>
        </p:spPr>
        <p:txBody>
          <a:bodyPr>
            <a:normAutofit/>
          </a:bodyPr>
          <a:lstStyle/>
          <a:p>
            <a:r>
              <a:rPr lang="sv-SE" b="1" dirty="0" err="1"/>
              <a:t>Biodiversity</a:t>
            </a:r>
            <a:r>
              <a:rPr lang="sv-SE" b="1" dirty="0"/>
              <a:t> in </a:t>
            </a:r>
            <a:br>
              <a:rPr lang="sv-SE" b="1" dirty="0"/>
            </a:br>
            <a:r>
              <a:rPr lang="sv-SE" b="1" dirty="0"/>
              <a:t>National Parks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0C20C629-BDBA-A118-DD17-9B66474987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sv-SE" sz="1000" b="1" dirty="0" err="1"/>
              <a:t>Analyzing</a:t>
            </a:r>
            <a:r>
              <a:rPr lang="sv-SE" sz="1000" b="1" dirty="0"/>
              <a:t> Species </a:t>
            </a:r>
            <a:r>
              <a:rPr lang="sv-SE" sz="1000" b="1" dirty="0" err="1"/>
              <a:t>Conservation</a:t>
            </a:r>
            <a:r>
              <a:rPr lang="sv-SE" sz="1000" b="1" dirty="0"/>
              <a:t> Status </a:t>
            </a:r>
            <a:r>
              <a:rPr lang="sv-SE" sz="1000" b="1" dirty="0" err="1"/>
              <a:t>Across</a:t>
            </a:r>
            <a:r>
              <a:rPr lang="sv-SE" sz="1000" b="1" dirty="0"/>
              <a:t> </a:t>
            </a:r>
            <a:r>
              <a:rPr lang="sv-SE" sz="1000" b="1" dirty="0" err="1"/>
              <a:t>Four</a:t>
            </a:r>
            <a:r>
              <a:rPr lang="sv-SE" sz="1000" b="1" dirty="0"/>
              <a:t> Parks</a:t>
            </a:r>
          </a:p>
          <a:p>
            <a:pPr>
              <a:lnSpc>
                <a:spcPct val="90000"/>
              </a:lnSpc>
            </a:pPr>
            <a:r>
              <a:rPr lang="sv-SE" sz="1000" dirty="0"/>
              <a:t>(Portfolio Project)</a:t>
            </a:r>
          </a:p>
          <a:p>
            <a:pPr>
              <a:lnSpc>
                <a:spcPct val="90000"/>
              </a:lnSpc>
            </a:pPr>
            <a:r>
              <a:rPr lang="sv-SE" sz="1000" dirty="0"/>
              <a:t>Jacob Lindström</a:t>
            </a:r>
          </a:p>
        </p:txBody>
      </p:sp>
    </p:spTree>
    <p:extLst>
      <p:ext uri="{BB962C8B-B14F-4D97-AF65-F5344CB8AC3E}">
        <p14:creationId xmlns:p14="http://schemas.microsoft.com/office/powerpoint/2010/main" val="2007198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5609875-B76C-9CAF-BCAE-C09443C624EF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sv-SE" sz="3600" dirty="0" err="1"/>
              <a:t>Dataset</a:t>
            </a:r>
            <a:r>
              <a:rPr lang="sv-SE" sz="3600" dirty="0"/>
              <a:t> </a:t>
            </a:r>
            <a:r>
              <a:rPr lang="sv-SE" sz="3600" dirty="0" err="1"/>
              <a:t>Overview</a:t>
            </a:r>
            <a:r>
              <a:rPr lang="sv-SE" sz="3600" dirty="0"/>
              <a:t>: </a:t>
            </a:r>
            <a:r>
              <a:rPr lang="sv-SE" sz="3600" dirty="0" err="1"/>
              <a:t>species_info.csv</a:t>
            </a:r>
            <a:endParaRPr lang="sv-SE" sz="3600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CB9B4E6-8B28-FDE9-C939-36F001777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882" y="2354892"/>
            <a:ext cx="6438791" cy="4503107"/>
          </a:xfrm>
          <a:effectLst/>
        </p:spPr>
        <p:txBody>
          <a:bodyPr>
            <a:normAutofit/>
          </a:bodyPr>
          <a:lstStyle/>
          <a:p>
            <a:pPr>
              <a:buNone/>
            </a:pPr>
            <a:r>
              <a:rPr lang="sv-SE" b="1" dirty="0" err="1"/>
              <a:t>Dataset</a:t>
            </a:r>
            <a:r>
              <a:rPr lang="sv-SE" b="1" dirty="0"/>
              <a:t> </a:t>
            </a:r>
            <a:r>
              <a:rPr lang="sv-SE" b="1" dirty="0" err="1"/>
              <a:t>Description</a:t>
            </a:r>
            <a:r>
              <a:rPr lang="sv-SE" b="1" dirty="0"/>
              <a:t>:</a:t>
            </a:r>
            <a:endParaRPr lang="sv-SE" dirty="0"/>
          </a:p>
          <a:p>
            <a:pPr>
              <a:buFont typeface="Arial" panose="020B0604020202020204" pitchFamily="34" charset="0"/>
              <a:buChar char="•"/>
            </a:pPr>
            <a:r>
              <a:rPr lang="sv-SE" dirty="0" err="1"/>
              <a:t>Contains</a:t>
            </a:r>
            <a:r>
              <a:rPr lang="sv-SE" dirty="0"/>
              <a:t> information </a:t>
            </a:r>
            <a:r>
              <a:rPr lang="sv-SE" dirty="0" err="1"/>
              <a:t>about</a:t>
            </a:r>
            <a:r>
              <a:rPr lang="sv-SE" dirty="0"/>
              <a:t> </a:t>
            </a:r>
            <a:r>
              <a:rPr lang="sv-SE" dirty="0" err="1"/>
              <a:t>various</a:t>
            </a:r>
            <a:r>
              <a:rPr lang="sv-SE" dirty="0"/>
              <a:t> species, </a:t>
            </a:r>
            <a:r>
              <a:rPr lang="sv-SE" dirty="0" err="1"/>
              <a:t>including</a:t>
            </a:r>
            <a:r>
              <a:rPr lang="sv-SE" dirty="0"/>
              <a:t> </a:t>
            </a:r>
            <a:r>
              <a:rPr lang="sv-SE" dirty="0" err="1"/>
              <a:t>their</a:t>
            </a:r>
            <a:r>
              <a:rPr lang="sv-SE" dirty="0"/>
              <a:t> </a:t>
            </a:r>
            <a:r>
              <a:rPr lang="sv-SE" dirty="0" err="1"/>
              <a:t>scientific</a:t>
            </a:r>
            <a:r>
              <a:rPr lang="sv-SE" dirty="0"/>
              <a:t> </a:t>
            </a:r>
            <a:r>
              <a:rPr lang="sv-SE" dirty="0" err="1"/>
              <a:t>names</a:t>
            </a:r>
            <a:r>
              <a:rPr lang="sv-SE" dirty="0"/>
              <a:t>, </a:t>
            </a:r>
            <a:r>
              <a:rPr lang="sv-SE" dirty="0" err="1"/>
              <a:t>categories</a:t>
            </a:r>
            <a:r>
              <a:rPr lang="sv-SE" dirty="0"/>
              <a:t>, and </a:t>
            </a:r>
            <a:r>
              <a:rPr lang="sv-SE" dirty="0" err="1"/>
              <a:t>conservation</a:t>
            </a:r>
            <a:r>
              <a:rPr lang="sv-SE" dirty="0"/>
              <a:t> status.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v-SE" dirty="0" err="1"/>
              <a:t>Missing</a:t>
            </a:r>
            <a:r>
              <a:rPr lang="sv-SE" dirty="0"/>
              <a:t> </a:t>
            </a:r>
            <a:r>
              <a:rPr lang="sv-SE" dirty="0" err="1"/>
              <a:t>conservation</a:t>
            </a:r>
            <a:r>
              <a:rPr lang="sv-SE" dirty="0"/>
              <a:t> status </a:t>
            </a:r>
            <a:r>
              <a:rPr lang="sv-SE" dirty="0" err="1"/>
              <a:t>values</a:t>
            </a:r>
            <a:r>
              <a:rPr lang="sv-SE" dirty="0"/>
              <a:t> </a:t>
            </a:r>
            <a:r>
              <a:rPr lang="sv-SE" dirty="0" err="1"/>
              <a:t>were</a:t>
            </a:r>
            <a:r>
              <a:rPr lang="sv-SE" dirty="0"/>
              <a:t> </a:t>
            </a:r>
            <a:r>
              <a:rPr lang="sv-SE" dirty="0" err="1"/>
              <a:t>filled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'No Special Status' to </a:t>
            </a:r>
            <a:r>
              <a:rPr lang="sv-SE" dirty="0" err="1"/>
              <a:t>ensure</a:t>
            </a:r>
            <a:r>
              <a:rPr lang="sv-SE" dirty="0"/>
              <a:t> </a:t>
            </a:r>
            <a:r>
              <a:rPr lang="sv-SE" dirty="0" err="1"/>
              <a:t>completeness</a:t>
            </a:r>
            <a:r>
              <a:rPr lang="sv-SE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v-SE" dirty="0" err="1"/>
              <a:t>Key</a:t>
            </a:r>
            <a:r>
              <a:rPr lang="sv-SE" dirty="0"/>
              <a:t> Observations: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 err="1"/>
              <a:t>Majority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species </a:t>
            </a:r>
            <a:r>
              <a:rPr lang="sv-SE" dirty="0" err="1"/>
              <a:t>have</a:t>
            </a:r>
            <a:r>
              <a:rPr lang="sv-SE" dirty="0"/>
              <a:t> 'No Special Status'.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 err="1"/>
              <a:t>Categories</a:t>
            </a:r>
            <a:r>
              <a:rPr lang="sv-SE" dirty="0"/>
              <a:t> </a:t>
            </a:r>
            <a:r>
              <a:rPr lang="sv-SE" dirty="0" err="1"/>
              <a:t>include</a:t>
            </a:r>
            <a:r>
              <a:rPr lang="sv-SE" dirty="0"/>
              <a:t> </a:t>
            </a:r>
            <a:r>
              <a:rPr lang="sv-SE" dirty="0" err="1"/>
              <a:t>Mammals</a:t>
            </a:r>
            <a:r>
              <a:rPr lang="sv-SE" dirty="0"/>
              <a:t>, Birds, </a:t>
            </a:r>
            <a:r>
              <a:rPr lang="sv-SE" dirty="0" err="1"/>
              <a:t>Reptiles</a:t>
            </a:r>
            <a:r>
              <a:rPr lang="sv-SE" dirty="0"/>
              <a:t>, </a:t>
            </a:r>
            <a:r>
              <a:rPr lang="sv-SE" dirty="0" err="1"/>
              <a:t>Amphibians</a:t>
            </a:r>
            <a:r>
              <a:rPr lang="sv-SE" dirty="0"/>
              <a:t>, etc.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 err="1"/>
              <a:t>Conservation</a:t>
            </a:r>
            <a:r>
              <a:rPr lang="sv-SE" dirty="0"/>
              <a:t> status </a:t>
            </a:r>
            <a:r>
              <a:rPr lang="sv-SE" dirty="0" err="1"/>
              <a:t>types</a:t>
            </a:r>
            <a:r>
              <a:rPr lang="sv-SE" dirty="0"/>
              <a:t> </a:t>
            </a:r>
            <a:r>
              <a:rPr lang="sv-SE" dirty="0" err="1"/>
              <a:t>include</a:t>
            </a:r>
            <a:r>
              <a:rPr lang="sv-SE" dirty="0"/>
              <a:t> 'Endangered', '</a:t>
            </a:r>
            <a:r>
              <a:rPr lang="sv-SE" dirty="0" err="1"/>
              <a:t>Threatened</a:t>
            </a:r>
            <a:r>
              <a:rPr lang="sv-SE" dirty="0"/>
              <a:t>', and 'Species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Concern</a:t>
            </a:r>
            <a:r>
              <a:rPr lang="sv-SE" dirty="0"/>
              <a:t>'.</a:t>
            </a:r>
          </a:p>
          <a:p>
            <a:endParaRPr lang="sv-SE" sz="2000" dirty="0"/>
          </a:p>
        </p:txBody>
      </p:sp>
      <p:pic>
        <p:nvPicPr>
          <p:cNvPr id="11" name="Bildobjekt 10" descr="En bild som visar text, skärmbild, diagram, linje&#10;&#10;AI-genererat innehåll kan vara felaktigt.">
            <a:extLst>
              <a:ext uri="{FF2B5EF4-FFF2-40B4-BE49-F238E27FC236}">
                <a16:creationId xmlns:a16="http://schemas.microsoft.com/office/drawing/2014/main" id="{9C12CEB5-29D2-F90D-CC6C-2C5DD5994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673" y="2354891"/>
            <a:ext cx="4889327" cy="3740723"/>
          </a:xfrm>
          <a:prstGeom prst="rect">
            <a:avLst/>
          </a:prstGeom>
        </p:spPr>
      </p:pic>
      <p:sp>
        <p:nvSpPr>
          <p:cNvPr id="12" name="textruta 11">
            <a:extLst>
              <a:ext uri="{FF2B5EF4-FFF2-40B4-BE49-F238E27FC236}">
                <a16:creationId xmlns:a16="http://schemas.microsoft.com/office/drawing/2014/main" id="{7CA51A39-D8FB-9924-05AF-7D6D5FC3F8F9}"/>
              </a:ext>
            </a:extLst>
          </p:cNvPr>
          <p:cNvSpPr txBox="1"/>
          <p:nvPr/>
        </p:nvSpPr>
        <p:spPr>
          <a:xfrm>
            <a:off x="9469677" y="6264517"/>
            <a:ext cx="2529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800" dirty="0">
                <a:solidFill>
                  <a:srgbClr val="FF0000"/>
                </a:solidFill>
              </a:rPr>
              <a:t>Note: </a:t>
            </a:r>
            <a:r>
              <a:rPr lang="sv-SE" sz="800" dirty="0" err="1"/>
              <a:t>Since</a:t>
            </a:r>
            <a:r>
              <a:rPr lang="sv-SE" sz="800" dirty="0"/>
              <a:t> The </a:t>
            </a:r>
            <a:r>
              <a:rPr lang="sv-SE" sz="800" dirty="0" err="1"/>
              <a:t>overwhelming</a:t>
            </a:r>
            <a:r>
              <a:rPr lang="sv-SE" sz="800" dirty="0"/>
              <a:t> </a:t>
            </a:r>
            <a:r>
              <a:rPr lang="sv-SE" sz="800" dirty="0" err="1"/>
              <a:t>majority</a:t>
            </a:r>
            <a:r>
              <a:rPr lang="sv-SE" sz="800" dirty="0"/>
              <a:t> </a:t>
            </a:r>
            <a:r>
              <a:rPr lang="sv-SE" sz="800" dirty="0" err="1"/>
              <a:t>of</a:t>
            </a:r>
            <a:r>
              <a:rPr lang="sv-SE" sz="800" dirty="0"/>
              <a:t> </a:t>
            </a:r>
            <a:r>
              <a:rPr lang="sv-SE" sz="800" dirty="0" err="1"/>
              <a:t>values</a:t>
            </a:r>
            <a:r>
              <a:rPr lang="sv-SE" sz="800" dirty="0"/>
              <a:t> </a:t>
            </a:r>
            <a:r>
              <a:rPr lang="sv-SE" sz="800" dirty="0" err="1"/>
              <a:t>was</a:t>
            </a:r>
            <a:r>
              <a:rPr lang="sv-SE" sz="800" dirty="0"/>
              <a:t> ”No Special Status”, the </a:t>
            </a:r>
            <a:r>
              <a:rPr lang="sv-SE" sz="800" dirty="0" err="1"/>
              <a:t>graph</a:t>
            </a:r>
            <a:r>
              <a:rPr lang="sv-SE" sz="800" dirty="0"/>
              <a:t> </a:t>
            </a:r>
            <a:r>
              <a:rPr lang="sv-SE" sz="800" dirty="0" err="1"/>
              <a:t>only</a:t>
            </a:r>
            <a:r>
              <a:rPr lang="sv-SE" sz="800" dirty="0"/>
              <a:t> shows the distribution </a:t>
            </a:r>
            <a:r>
              <a:rPr lang="sv-SE" sz="800" dirty="0" err="1"/>
              <a:t>of</a:t>
            </a:r>
            <a:r>
              <a:rPr lang="sv-SE" sz="800" dirty="0"/>
              <a:t> species </a:t>
            </a:r>
            <a:r>
              <a:rPr lang="sv-SE" sz="800" dirty="0" err="1"/>
              <a:t>that</a:t>
            </a:r>
            <a:r>
              <a:rPr lang="sv-SE" sz="800" dirty="0"/>
              <a:t> </a:t>
            </a:r>
            <a:r>
              <a:rPr lang="sv-SE" sz="800" dirty="0" err="1"/>
              <a:t>are</a:t>
            </a:r>
            <a:r>
              <a:rPr lang="sv-SE" sz="800" dirty="0"/>
              <a:t> at risk.</a:t>
            </a:r>
            <a:endParaRPr lang="sv-SE" sz="800" b="0" dirty="0"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15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895C9D-D728-AC36-F908-BC5604D0F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AAC04AD-CA05-597D-5A13-0AE04F944DA9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 fontScale="90000"/>
          </a:bodyPr>
          <a:lstStyle/>
          <a:p>
            <a:r>
              <a:rPr lang="sv-SE" b="1" dirty="0" err="1"/>
              <a:t>Significance</a:t>
            </a:r>
            <a:r>
              <a:rPr lang="sv-SE" b="1" dirty="0"/>
              <a:t> </a:t>
            </a:r>
            <a:r>
              <a:rPr lang="sv-SE" b="1" dirty="0" err="1"/>
              <a:t>Testing</a:t>
            </a:r>
            <a:r>
              <a:rPr lang="sv-SE" b="1" dirty="0"/>
              <a:t> for </a:t>
            </a:r>
            <a:r>
              <a:rPr lang="sv-SE" b="1" dirty="0" err="1"/>
              <a:t>Conservation</a:t>
            </a:r>
            <a:r>
              <a:rPr lang="sv-SE" b="1" dirty="0"/>
              <a:t> Status</a:t>
            </a:r>
          </a:p>
        </p:txBody>
      </p:sp>
      <p:sp>
        <p:nvSpPr>
          <p:cNvPr id="20" name="Platshållare för innehåll 2">
            <a:extLst>
              <a:ext uri="{FF2B5EF4-FFF2-40B4-BE49-F238E27FC236}">
                <a16:creationId xmlns:a16="http://schemas.microsoft.com/office/drawing/2014/main" id="{EC0B1DC1-69D6-8D9B-29BF-2A170AC8D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882" y="2354892"/>
            <a:ext cx="6438791" cy="4503107"/>
          </a:xfrm>
          <a:effectLst/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sv-SE" b="1" dirty="0" err="1"/>
              <a:t>Purpose</a:t>
            </a:r>
            <a:r>
              <a:rPr lang="sv-SE" b="1" dirty="0"/>
              <a:t>:</a:t>
            </a:r>
            <a:r>
              <a:rPr lang="sv-SE" dirty="0"/>
              <a:t> To </a:t>
            </a:r>
            <a:r>
              <a:rPr lang="sv-SE" dirty="0" err="1"/>
              <a:t>determine</a:t>
            </a:r>
            <a:r>
              <a:rPr lang="sv-SE" dirty="0"/>
              <a:t> </a:t>
            </a:r>
            <a:r>
              <a:rPr lang="sv-SE" dirty="0" err="1"/>
              <a:t>if</a:t>
            </a:r>
            <a:r>
              <a:rPr lang="sv-SE" dirty="0"/>
              <a:t> </a:t>
            </a:r>
            <a:r>
              <a:rPr lang="sv-SE" dirty="0" err="1"/>
              <a:t>certain</a:t>
            </a:r>
            <a:r>
              <a:rPr lang="sv-SE" dirty="0"/>
              <a:t> </a:t>
            </a:r>
            <a:r>
              <a:rPr lang="sv-SE" dirty="0" err="1"/>
              <a:t>categories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species </a:t>
            </a:r>
            <a:r>
              <a:rPr lang="sv-SE" dirty="0" err="1"/>
              <a:t>are</a:t>
            </a:r>
            <a:r>
              <a:rPr lang="sv-SE" dirty="0"/>
              <a:t> </a:t>
            </a:r>
            <a:r>
              <a:rPr lang="sv-SE" dirty="0" err="1"/>
              <a:t>more</a:t>
            </a:r>
            <a:r>
              <a:rPr lang="sv-SE" dirty="0"/>
              <a:t> </a:t>
            </a:r>
            <a:r>
              <a:rPr lang="sv-SE" dirty="0" err="1"/>
              <a:t>likely</a:t>
            </a:r>
            <a:r>
              <a:rPr lang="sv-SE" dirty="0"/>
              <a:t> to be </a:t>
            </a:r>
            <a:r>
              <a:rPr lang="sv-SE" dirty="0" err="1"/>
              <a:t>endangered</a:t>
            </a:r>
            <a:r>
              <a:rPr lang="sv-SE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v-SE" b="1" dirty="0" err="1"/>
              <a:t>Method</a:t>
            </a:r>
            <a:r>
              <a:rPr lang="sv-SE" b="1" dirty="0"/>
              <a:t>:</a:t>
            </a:r>
            <a:endParaRPr lang="sv-S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Chi-Square Test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Independence</a:t>
            </a:r>
            <a:r>
              <a:rPr lang="sv-SE" dirty="0"/>
              <a:t> </a:t>
            </a:r>
            <a:r>
              <a:rPr lang="sv-SE" dirty="0" err="1"/>
              <a:t>applied</a:t>
            </a:r>
            <a:r>
              <a:rPr lang="sv-SE" dirty="0"/>
              <a:t> to </a:t>
            </a:r>
            <a:r>
              <a:rPr lang="sv-SE" dirty="0" err="1"/>
              <a:t>compare</a:t>
            </a:r>
            <a:r>
              <a:rPr lang="sv-SE" dirty="0"/>
              <a:t> species </a:t>
            </a:r>
            <a:r>
              <a:rPr lang="sv-SE" dirty="0" err="1"/>
              <a:t>categories</a:t>
            </a:r>
            <a:r>
              <a:rPr lang="sv-SE" dirty="0"/>
              <a:t> and </a:t>
            </a:r>
            <a:r>
              <a:rPr lang="sv-SE" dirty="0" err="1"/>
              <a:t>their</a:t>
            </a:r>
            <a:r>
              <a:rPr lang="sv-SE" dirty="0"/>
              <a:t> </a:t>
            </a:r>
            <a:r>
              <a:rPr lang="sv-SE" dirty="0" err="1"/>
              <a:t>conservation</a:t>
            </a:r>
            <a:r>
              <a:rPr lang="sv-SE" dirty="0"/>
              <a:t> status.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 err="1"/>
              <a:t>Null</a:t>
            </a:r>
            <a:r>
              <a:rPr lang="sv-SE" dirty="0"/>
              <a:t> </a:t>
            </a:r>
            <a:r>
              <a:rPr lang="sv-SE" dirty="0" err="1"/>
              <a:t>Hypothesis</a:t>
            </a:r>
            <a:r>
              <a:rPr lang="sv-SE" dirty="0"/>
              <a:t>: </a:t>
            </a:r>
            <a:r>
              <a:rPr lang="sv-SE" dirty="0" err="1"/>
              <a:t>There</a:t>
            </a:r>
            <a:r>
              <a:rPr lang="sv-SE" dirty="0"/>
              <a:t> is no relationship </a:t>
            </a:r>
            <a:r>
              <a:rPr lang="sv-SE" dirty="0" err="1"/>
              <a:t>between</a:t>
            </a:r>
            <a:r>
              <a:rPr lang="sv-SE" dirty="0"/>
              <a:t> species </a:t>
            </a:r>
            <a:r>
              <a:rPr lang="sv-SE" dirty="0" err="1"/>
              <a:t>category</a:t>
            </a:r>
            <a:r>
              <a:rPr lang="sv-SE" dirty="0"/>
              <a:t> and </a:t>
            </a:r>
            <a:r>
              <a:rPr lang="sv-SE" dirty="0" err="1"/>
              <a:t>conservation</a:t>
            </a:r>
            <a:r>
              <a:rPr lang="sv-SE" dirty="0"/>
              <a:t> status.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Alternative </a:t>
            </a:r>
            <a:r>
              <a:rPr lang="sv-SE" dirty="0" err="1"/>
              <a:t>Hypothesis</a:t>
            </a:r>
            <a:r>
              <a:rPr lang="sv-SE" dirty="0"/>
              <a:t>: </a:t>
            </a:r>
            <a:r>
              <a:rPr lang="sv-SE" dirty="0" err="1"/>
              <a:t>There</a:t>
            </a:r>
            <a:r>
              <a:rPr lang="sv-SE" dirty="0"/>
              <a:t> is a </a:t>
            </a:r>
            <a:r>
              <a:rPr lang="sv-SE" dirty="0" err="1"/>
              <a:t>significant</a:t>
            </a:r>
            <a:r>
              <a:rPr lang="sv-SE" dirty="0"/>
              <a:t> relationship </a:t>
            </a:r>
            <a:r>
              <a:rPr lang="sv-SE" dirty="0" err="1"/>
              <a:t>between</a:t>
            </a:r>
            <a:r>
              <a:rPr lang="sv-SE" dirty="0"/>
              <a:t> species </a:t>
            </a:r>
            <a:r>
              <a:rPr lang="sv-SE" dirty="0" err="1"/>
              <a:t>category</a:t>
            </a:r>
            <a:r>
              <a:rPr lang="sv-SE" dirty="0"/>
              <a:t> and </a:t>
            </a:r>
            <a:r>
              <a:rPr lang="sv-SE" dirty="0" err="1"/>
              <a:t>conservation</a:t>
            </a:r>
            <a:r>
              <a:rPr lang="sv-SE" dirty="0"/>
              <a:t> status.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v-SE" b="1" dirty="0" err="1"/>
              <a:t>Result</a:t>
            </a:r>
            <a:r>
              <a:rPr lang="sv-SE" b="1" dirty="0"/>
              <a:t>:</a:t>
            </a:r>
            <a:endParaRPr lang="sv-S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p-</a:t>
            </a:r>
            <a:r>
              <a:rPr lang="sv-SE" dirty="0" err="1"/>
              <a:t>value</a:t>
            </a:r>
            <a:r>
              <a:rPr lang="sv-SE" dirty="0"/>
              <a:t> &lt;&lt; 0.05, </a:t>
            </a:r>
            <a:r>
              <a:rPr lang="sv-SE" dirty="0" err="1"/>
              <a:t>indicating</a:t>
            </a:r>
            <a:r>
              <a:rPr lang="sv-SE" dirty="0"/>
              <a:t> a strong relationship </a:t>
            </a:r>
            <a:r>
              <a:rPr lang="sv-SE" dirty="0" err="1"/>
              <a:t>between</a:t>
            </a:r>
            <a:r>
              <a:rPr lang="sv-SE" dirty="0"/>
              <a:t> species </a:t>
            </a:r>
            <a:r>
              <a:rPr lang="sv-SE" dirty="0" err="1"/>
              <a:t>category</a:t>
            </a:r>
            <a:r>
              <a:rPr lang="sv-SE" dirty="0"/>
              <a:t> and </a:t>
            </a:r>
            <a:r>
              <a:rPr lang="sv-SE" dirty="0" err="1"/>
              <a:t>conservation</a:t>
            </a:r>
            <a:r>
              <a:rPr lang="sv-SE" dirty="0"/>
              <a:t> status.</a:t>
            </a:r>
          </a:p>
          <a:p>
            <a:pPr marL="0" indent="0">
              <a:buNone/>
            </a:pPr>
            <a:endParaRPr lang="sv-SE" sz="2000" dirty="0"/>
          </a:p>
        </p:txBody>
      </p:sp>
      <p:pic>
        <p:nvPicPr>
          <p:cNvPr id="6" name="Bildobjekt 5" descr="En bild som visar text, skärmbild, Teckensnitt, nummer&#10;&#10;AI-genererat innehåll kan vara felaktigt.">
            <a:extLst>
              <a:ext uri="{FF2B5EF4-FFF2-40B4-BE49-F238E27FC236}">
                <a16:creationId xmlns:a16="http://schemas.microsoft.com/office/drawing/2014/main" id="{E61D1085-97C5-1C74-DC22-718588C78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092" y="3661478"/>
            <a:ext cx="4447612" cy="1567747"/>
          </a:xfrm>
          <a:prstGeom prst="rect">
            <a:avLst/>
          </a:prstGeom>
        </p:spPr>
      </p:pic>
      <p:sp>
        <p:nvSpPr>
          <p:cNvPr id="17" name="textruta 16">
            <a:extLst>
              <a:ext uri="{FF2B5EF4-FFF2-40B4-BE49-F238E27FC236}">
                <a16:creationId xmlns:a16="http://schemas.microsoft.com/office/drawing/2014/main" id="{A44110E2-8283-7E7F-9803-A41679AC918F}"/>
              </a:ext>
            </a:extLst>
          </p:cNvPr>
          <p:cNvSpPr txBox="1"/>
          <p:nvPr/>
        </p:nvSpPr>
        <p:spPr>
          <a:xfrm>
            <a:off x="8468560" y="3059668"/>
            <a:ext cx="23426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 err="1"/>
              <a:t>contingency</a:t>
            </a:r>
            <a:r>
              <a:rPr lang="sv-SE" b="1" dirty="0"/>
              <a:t> table:</a:t>
            </a:r>
          </a:p>
        </p:txBody>
      </p:sp>
    </p:spTree>
    <p:extLst>
      <p:ext uri="{BB962C8B-B14F-4D97-AF65-F5344CB8AC3E}">
        <p14:creationId xmlns:p14="http://schemas.microsoft.com/office/powerpoint/2010/main" val="1353091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4D51BF-FA93-D394-35FE-A7A7F48B7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En bild som visar himmel, landskap, utomhus, moln&#10;&#10;AI-genererat innehåll kan vara felaktigt.">
            <a:extLst>
              <a:ext uri="{FF2B5EF4-FFF2-40B4-BE49-F238E27FC236}">
                <a16:creationId xmlns:a16="http://schemas.microsoft.com/office/drawing/2014/main" id="{F7E12F29-8EAF-7454-09BC-846946D196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0189" r="9091" b="13202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A9DC9B78-2CF3-B12C-C4D6-D42C751F4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4930400" cy="1559412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sv-SE" sz="3600" b="1" dirty="0" err="1"/>
              <a:t>Recommendations</a:t>
            </a:r>
            <a:r>
              <a:rPr lang="sv-SE" sz="3600" b="1" dirty="0"/>
              <a:t> for </a:t>
            </a:r>
            <a:r>
              <a:rPr lang="sv-SE" sz="3600" b="1" dirty="0" err="1"/>
              <a:t>Conservationists</a:t>
            </a:r>
            <a:br>
              <a:rPr lang="sv-SE" sz="1600" b="1" dirty="0"/>
            </a:br>
            <a:endParaRPr lang="sv-SE" sz="3400" b="1" dirty="0"/>
          </a:p>
        </p:txBody>
      </p:sp>
      <p:graphicFrame>
        <p:nvGraphicFramePr>
          <p:cNvPr id="27" name="Platshållare för innehåll 2">
            <a:extLst>
              <a:ext uri="{FF2B5EF4-FFF2-40B4-BE49-F238E27FC236}">
                <a16:creationId xmlns:a16="http://schemas.microsoft.com/office/drawing/2014/main" id="{333E887C-0D68-198C-4C6B-82F73E6451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1422221"/>
              </p:ext>
            </p:extLst>
          </p:nvPr>
        </p:nvGraphicFramePr>
        <p:xfrm>
          <a:off x="818713" y="2074365"/>
          <a:ext cx="4921687" cy="363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87894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C7834B-82E2-3A5D-8646-E8D420237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B3226D2-0023-7188-63D5-BC56364D144F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/>
          </a:bodyPr>
          <a:lstStyle/>
          <a:p>
            <a:pPr>
              <a:buNone/>
            </a:pPr>
            <a:r>
              <a:rPr lang="sv-SE" b="1" dirty="0" err="1"/>
              <a:t>Additional</a:t>
            </a:r>
            <a:r>
              <a:rPr lang="sv-SE" b="1" dirty="0"/>
              <a:t> Graphics</a:t>
            </a:r>
          </a:p>
        </p:txBody>
      </p:sp>
      <p:sp>
        <p:nvSpPr>
          <p:cNvPr id="20" name="Platshållare för innehåll 2">
            <a:extLst>
              <a:ext uri="{FF2B5EF4-FFF2-40B4-BE49-F238E27FC236}">
                <a16:creationId xmlns:a16="http://schemas.microsoft.com/office/drawing/2014/main" id="{636A4489-9F5F-BDF2-0063-63F6B6E76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883" y="2354892"/>
            <a:ext cx="3765268" cy="4503107"/>
          </a:xfrm>
          <a:effectLst/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sv-SE" b="1" dirty="0"/>
              <a:t>Graphs </a:t>
            </a:r>
            <a:r>
              <a:rPr lang="sv-SE" b="1" dirty="0" err="1"/>
              <a:t>Included</a:t>
            </a:r>
            <a:r>
              <a:rPr lang="sv-SE" b="1" dirty="0"/>
              <a:t>:</a:t>
            </a:r>
            <a:endParaRPr lang="sv-S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Distribution </a:t>
            </a:r>
            <a:r>
              <a:rPr lang="sv-SE" dirty="0" err="1"/>
              <a:t>of</a:t>
            </a:r>
            <a:r>
              <a:rPr lang="sv-SE" dirty="0"/>
              <a:t> Species </a:t>
            </a:r>
            <a:r>
              <a:rPr lang="sv-SE" dirty="0" err="1"/>
              <a:t>Conservation</a:t>
            </a:r>
            <a:r>
              <a:rPr lang="sv-SE" dirty="0"/>
              <a:t> Status (</a:t>
            </a:r>
            <a:r>
              <a:rPr lang="sv-SE" dirty="0" err="1"/>
              <a:t>Excluding</a:t>
            </a:r>
            <a:r>
              <a:rPr lang="sv-SE" dirty="0"/>
              <a:t> No Special Status).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 err="1"/>
              <a:t>Number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Endangered Species by </a:t>
            </a:r>
            <a:r>
              <a:rPr lang="sv-SE" dirty="0" err="1"/>
              <a:t>Category</a:t>
            </a:r>
            <a:r>
              <a:rPr lang="sv-SE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Table </a:t>
            </a:r>
            <a:r>
              <a:rPr lang="sv-SE" dirty="0" err="1"/>
              <a:t>of</a:t>
            </a:r>
            <a:r>
              <a:rPr lang="sv-SE" dirty="0"/>
              <a:t> Most </a:t>
            </a:r>
            <a:r>
              <a:rPr lang="sv-SE" dirty="0" err="1"/>
              <a:t>Spotted</a:t>
            </a:r>
            <a:r>
              <a:rPr lang="sv-SE" dirty="0"/>
              <a:t> Species at </a:t>
            </a:r>
            <a:r>
              <a:rPr lang="sv-SE" dirty="0" err="1"/>
              <a:t>Each</a:t>
            </a:r>
            <a:r>
              <a:rPr lang="sv-SE" dirty="0"/>
              <a:t> Park.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v-SE" b="1" dirty="0"/>
              <a:t>Visual Representation:</a:t>
            </a:r>
            <a:endParaRPr lang="sv-S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 err="1"/>
              <a:t>Providing</a:t>
            </a:r>
            <a:r>
              <a:rPr lang="sv-SE" dirty="0"/>
              <a:t> </a:t>
            </a:r>
            <a:r>
              <a:rPr lang="sv-SE" dirty="0" err="1"/>
              <a:t>insight</a:t>
            </a:r>
            <a:r>
              <a:rPr lang="sv-SE" dirty="0"/>
              <a:t> </a:t>
            </a:r>
            <a:r>
              <a:rPr lang="sv-SE" dirty="0" err="1"/>
              <a:t>into</a:t>
            </a:r>
            <a:r>
              <a:rPr lang="sv-SE" dirty="0"/>
              <a:t> the </a:t>
            </a:r>
            <a:r>
              <a:rPr lang="sv-SE" dirty="0" err="1"/>
              <a:t>spread</a:t>
            </a:r>
            <a:r>
              <a:rPr lang="sv-SE" dirty="0"/>
              <a:t> and </a:t>
            </a:r>
            <a:r>
              <a:rPr lang="sv-SE" dirty="0" err="1"/>
              <a:t>severity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conservation</a:t>
            </a:r>
            <a:r>
              <a:rPr lang="sv-SE" dirty="0"/>
              <a:t> </a:t>
            </a:r>
            <a:r>
              <a:rPr lang="sv-SE" dirty="0" err="1"/>
              <a:t>concerns</a:t>
            </a:r>
            <a:r>
              <a:rPr lang="sv-SE" dirty="0"/>
              <a:t> </a:t>
            </a:r>
            <a:r>
              <a:rPr lang="sv-SE" dirty="0" err="1"/>
              <a:t>across</a:t>
            </a:r>
            <a:r>
              <a:rPr lang="sv-SE" dirty="0"/>
              <a:t> parks.</a:t>
            </a:r>
          </a:p>
          <a:p>
            <a:pPr marL="0" indent="0">
              <a:buNone/>
            </a:pPr>
            <a:endParaRPr lang="sv-SE" sz="2000" dirty="0"/>
          </a:p>
        </p:txBody>
      </p:sp>
      <p:pic>
        <p:nvPicPr>
          <p:cNvPr id="4" name="Bildobjekt 3" descr="En bild som visar text, skärmbild, diagram, linje&#10;&#10;AI-genererat innehåll kan vara felaktigt.">
            <a:extLst>
              <a:ext uri="{FF2B5EF4-FFF2-40B4-BE49-F238E27FC236}">
                <a16:creationId xmlns:a16="http://schemas.microsoft.com/office/drawing/2014/main" id="{96A352F5-A8E0-BBFF-7446-20D28F848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151" y="2336566"/>
            <a:ext cx="2933700" cy="2244514"/>
          </a:xfrm>
          <a:prstGeom prst="rect">
            <a:avLst/>
          </a:prstGeom>
        </p:spPr>
      </p:pic>
      <p:pic>
        <p:nvPicPr>
          <p:cNvPr id="7" name="Bildobjekt 6" descr="En bild som visar text, skärmbild, linje, diagram&#10;&#10;AI-genererat innehåll kan vara felaktigt.">
            <a:extLst>
              <a:ext uri="{FF2B5EF4-FFF2-40B4-BE49-F238E27FC236}">
                <a16:creationId xmlns:a16="http://schemas.microsoft.com/office/drawing/2014/main" id="{29E07A84-CEBB-EDC0-4862-05EB4C0C3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984" y="2336566"/>
            <a:ext cx="3409014" cy="2184868"/>
          </a:xfrm>
          <a:prstGeom prst="rect">
            <a:avLst/>
          </a:prstGeom>
        </p:spPr>
      </p:pic>
      <p:pic>
        <p:nvPicPr>
          <p:cNvPr id="9" name="Bildobjekt 8" descr="En bild som visar text, skärmbild, Teckensnitt, svart&#10;&#10;AI-genererat innehåll kan vara felaktigt.">
            <a:extLst>
              <a:ext uri="{FF2B5EF4-FFF2-40B4-BE49-F238E27FC236}">
                <a16:creationId xmlns:a16="http://schemas.microsoft.com/office/drawing/2014/main" id="{9F24D727-DA53-F65B-4D80-923969076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9151" y="5066674"/>
            <a:ext cx="6756300" cy="124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8365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t">
  <a:themeElements>
    <a:clrScheme name="Citat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t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t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314</Words>
  <Application>Microsoft Macintosh PowerPoint</Application>
  <PresentationFormat>Bredbild</PresentationFormat>
  <Paragraphs>34</Paragraphs>
  <Slides>5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Menlo</vt:lpstr>
      <vt:lpstr>Wingdings 2</vt:lpstr>
      <vt:lpstr>Citat</vt:lpstr>
      <vt:lpstr>Biodiversity in  National Parks</vt:lpstr>
      <vt:lpstr>Dataset Overview: species_info.csv</vt:lpstr>
      <vt:lpstr>Significance Testing for Conservation Status</vt:lpstr>
      <vt:lpstr>Recommendations for Conservationists </vt:lpstr>
      <vt:lpstr>Additional Graphics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Lindström</dc:creator>
  <cp:lastModifiedBy>Jacob Lindström</cp:lastModifiedBy>
  <cp:revision>1</cp:revision>
  <dcterms:created xsi:type="dcterms:W3CDTF">2025-03-17T23:21:15Z</dcterms:created>
  <dcterms:modified xsi:type="dcterms:W3CDTF">2025-03-18T01:06:31Z</dcterms:modified>
</cp:coreProperties>
</file>

<file path=docProps/thumbnail.jpeg>
</file>